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195B03E-D102-4628-8837-54A413C3D9F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191456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195B03E-D102-4628-8837-54A413C3D9F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385652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195B03E-D102-4628-8837-54A413C3D9F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90521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195B03E-D102-4628-8837-54A413C3D9F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1523294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195B03E-D102-4628-8837-54A413C3D9F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3109432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195B03E-D102-4628-8837-54A413C3D9FE}"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292927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195B03E-D102-4628-8837-54A413C3D9FE}" type="datetimeFigureOut">
              <a:rPr lang="ar-IQ" smtClean="0"/>
              <a:t>01/06/1440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1198512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195B03E-D102-4628-8837-54A413C3D9FE}" type="datetimeFigureOut">
              <a:rPr lang="ar-IQ" smtClean="0"/>
              <a:t>01/06/1440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1293387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195B03E-D102-4628-8837-54A413C3D9FE}" type="datetimeFigureOut">
              <a:rPr lang="ar-IQ" smtClean="0"/>
              <a:t>01/06/1440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251196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195B03E-D102-4628-8837-54A413C3D9FE}"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380775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195B03E-D102-4628-8837-54A413C3D9FE}"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B981B06-6179-470E-9BD8-5FD4A3A840D7}" type="slidenum">
              <a:rPr lang="ar-IQ" smtClean="0"/>
              <a:t>‹#›</a:t>
            </a:fld>
            <a:endParaRPr lang="ar-IQ"/>
          </a:p>
        </p:txBody>
      </p:sp>
    </p:spTree>
    <p:extLst>
      <p:ext uri="{BB962C8B-B14F-4D97-AF65-F5344CB8AC3E}">
        <p14:creationId xmlns:p14="http://schemas.microsoft.com/office/powerpoint/2010/main" val="35803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195B03E-D102-4628-8837-54A413C3D9FE}" type="datetimeFigureOut">
              <a:rPr lang="ar-IQ" smtClean="0"/>
              <a:t>01/06/1440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981B06-6179-470E-9BD8-5FD4A3A840D7}" type="slidenum">
              <a:rPr lang="ar-IQ" smtClean="0"/>
              <a:t>‹#›</a:t>
            </a:fld>
            <a:endParaRPr lang="ar-IQ"/>
          </a:p>
        </p:txBody>
      </p:sp>
    </p:spTree>
    <p:extLst>
      <p:ext uri="{BB962C8B-B14F-4D97-AF65-F5344CB8AC3E}">
        <p14:creationId xmlns:p14="http://schemas.microsoft.com/office/powerpoint/2010/main" val="2340520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764705"/>
            <a:ext cx="7772400" cy="1368151"/>
          </a:xfrm>
        </p:spPr>
        <p:txBody>
          <a:bodyPr>
            <a:normAutofit fontScale="90000"/>
          </a:bodyPr>
          <a:lstStyle/>
          <a:p>
            <a:r>
              <a:rPr lang="ar-IQ" dirty="0" smtClean="0">
                <a:solidFill>
                  <a:srgbClr val="FF0000"/>
                </a:solidFill>
              </a:rPr>
              <a:t>مهارة استقبال الارسال :                                </a:t>
            </a:r>
            <a:r>
              <a:rPr lang="en-GB" dirty="0" smtClean="0">
                <a:solidFill>
                  <a:srgbClr val="FF0000"/>
                </a:solidFill>
              </a:rPr>
              <a:t>Receiving Serves </a:t>
            </a:r>
            <a:endParaRPr lang="ar-IQ" dirty="0">
              <a:solidFill>
                <a:srgbClr val="FF0000"/>
              </a:solidFill>
            </a:endParaRPr>
          </a:p>
        </p:txBody>
      </p:sp>
      <p:sp>
        <p:nvSpPr>
          <p:cNvPr id="3" name="عنوان فرعي 2"/>
          <p:cNvSpPr>
            <a:spLocks noGrp="1"/>
          </p:cNvSpPr>
          <p:nvPr>
            <p:ph type="subTitle" idx="1"/>
          </p:nvPr>
        </p:nvSpPr>
        <p:spPr>
          <a:xfrm>
            <a:off x="1371600" y="2276872"/>
            <a:ext cx="6400800" cy="3361928"/>
          </a:xfrm>
        </p:spPr>
        <p:txBody>
          <a:bodyPr>
            <a:noAutofit/>
          </a:bodyPr>
          <a:lstStyle/>
          <a:p>
            <a:r>
              <a:rPr lang="ar-IQ" sz="3600" dirty="0" smtClean="0">
                <a:solidFill>
                  <a:srgbClr val="FF0000"/>
                </a:solidFill>
              </a:rPr>
              <a:t>هي احدى المهارات الاساسية في لعبة الكرة الطائرة ، وتعد المهارة الثانية من تسلسل بقية المهارات ، ويمكن تعريف الاستقبال على انه هو الدفاع ضد ارسالات الفريق الخصم وعدم السماح للكرة بالسقوط على ارض ملعبه</a:t>
            </a:r>
            <a:endParaRPr lang="ar-IQ" sz="3600" dirty="0">
              <a:solidFill>
                <a:srgbClr val="FF0000"/>
              </a:solidFill>
            </a:endParaRPr>
          </a:p>
        </p:txBody>
      </p:sp>
    </p:spTree>
    <p:extLst>
      <p:ext uri="{BB962C8B-B14F-4D97-AF65-F5344CB8AC3E}">
        <p14:creationId xmlns:p14="http://schemas.microsoft.com/office/powerpoint/2010/main" val="291970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endParaRPr lang="ar-IQ" dirty="0"/>
          </a:p>
        </p:txBody>
      </p:sp>
      <p:sp>
        <p:nvSpPr>
          <p:cNvPr id="3" name="عنصر نائب للمحتوى 2"/>
          <p:cNvSpPr>
            <a:spLocks noGrp="1"/>
          </p:cNvSpPr>
          <p:nvPr>
            <p:ph idx="1"/>
          </p:nvPr>
        </p:nvSpPr>
        <p:spPr>
          <a:xfrm>
            <a:off x="251520" y="908720"/>
            <a:ext cx="8712968" cy="5949280"/>
          </a:xfrm>
        </p:spPr>
        <p:txBody>
          <a:bodyPr>
            <a:noAutofit/>
          </a:bodyPr>
          <a:lstStyle/>
          <a:p>
            <a:r>
              <a:rPr lang="ar-IQ" dirty="0" smtClean="0">
                <a:solidFill>
                  <a:srgbClr val="FF0000"/>
                </a:solidFill>
              </a:rPr>
              <a:t>وهي احدى المهارات الدفاعية المهمة وهي الخطوة الاولى لبناء الهجوم الناجح ضد الفريق المنافس ، ولقد شهدت اللعبة في السنوات الاخيرة تطورات وتغيرات في قانون اللعبة اعطت المهارات الدفاعية دعما كبيرا لتعزيز فاعليتها ضد الهجوم المتنوع والخطط التي تستخدمها الفرق ومنها قاعدة اللاعب الحر ، الذي يعمل على رفع مستوى المهارات الدفاعية بشكل واضح وملموس ، اذ اصبح العبء الدفاعي مسلط عليه اكبر من بقية اللاعبين نظرا لقابلياته </a:t>
            </a:r>
            <a:r>
              <a:rPr lang="ar-IQ" dirty="0" err="1" smtClean="0">
                <a:solidFill>
                  <a:srgbClr val="FF0000"/>
                </a:solidFill>
              </a:rPr>
              <a:t>المهارية</a:t>
            </a:r>
            <a:r>
              <a:rPr lang="ar-IQ" dirty="0" smtClean="0">
                <a:solidFill>
                  <a:srgbClr val="FF0000"/>
                </a:solidFill>
              </a:rPr>
              <a:t> والبدنية والعقلية التي يجب ان يتميز بها اللاعب المستقبل والمدافع ، ومنها القوة المميزة بالسرعة والرشاقة وسرعة رد الفعل وسرعة الاستجابة الحركية والتوقع الحركي وتركيز الانتباه والدقة الحركية في توجيه الكرات الى المكان المناسب والمحدد والشجاعة في انقاذ الكرات </a:t>
            </a:r>
            <a:endParaRPr lang="ar-IQ" dirty="0">
              <a:solidFill>
                <a:srgbClr val="FF0000"/>
              </a:solidFill>
            </a:endParaRPr>
          </a:p>
        </p:txBody>
      </p:sp>
    </p:spTree>
    <p:extLst>
      <p:ext uri="{BB962C8B-B14F-4D97-AF65-F5344CB8AC3E}">
        <p14:creationId xmlns:p14="http://schemas.microsoft.com/office/powerpoint/2010/main" val="135881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217443"/>
          </a:xfrm>
        </p:spPr>
        <p:txBody>
          <a:bodyPr>
            <a:normAutofit fontScale="92500" lnSpcReduction="10000"/>
          </a:bodyPr>
          <a:lstStyle/>
          <a:p>
            <a:r>
              <a:rPr lang="ar-IQ" dirty="0" smtClean="0">
                <a:solidFill>
                  <a:srgbClr val="FF0000"/>
                </a:solidFill>
              </a:rPr>
              <a:t>وتعد مهارة استقبال الارسال اللمسة الاولى من لمسات الفريق المستقبل والتي يجب ان تنفذ بشكل دقيق ومضبوط يتيح اللاعب المعد من تهيئة الكرة لمهارة الهجوم،  ويبدو لنا ان تطبيق نظام اللاعب المدافع الحر( </a:t>
            </a:r>
            <a:r>
              <a:rPr lang="ar-IQ" dirty="0" err="1" smtClean="0">
                <a:solidFill>
                  <a:srgbClr val="FF0000"/>
                </a:solidFill>
              </a:rPr>
              <a:t>الليبرو</a:t>
            </a:r>
            <a:r>
              <a:rPr lang="ar-IQ" dirty="0" smtClean="0">
                <a:solidFill>
                  <a:srgbClr val="FF0000"/>
                </a:solidFill>
              </a:rPr>
              <a:t>)  سمح للمدربين التغطية على نقاط الضعف والعيوب لدى تشكيلات الاستقبال والدفاع عن الملعب لدى الفرق ، اما اذا كان الفريق يتمتع بلاعبين اقوياء في مهارة استقبال الارسال او الدفاع عن الملعب ، فلا حاجه الى استخدام نظام اللاعب </a:t>
            </a:r>
            <a:r>
              <a:rPr lang="ar-IQ" dirty="0" err="1" smtClean="0">
                <a:solidFill>
                  <a:srgbClr val="FF0000"/>
                </a:solidFill>
              </a:rPr>
              <a:t>الليبرو</a:t>
            </a:r>
            <a:r>
              <a:rPr lang="ar-IQ" dirty="0" smtClean="0">
                <a:solidFill>
                  <a:srgbClr val="FF0000"/>
                </a:solidFill>
              </a:rPr>
              <a:t> كواحد من اللاعبين المستقبلين الرئيسيين ، ويمكننا القول بشكل عام أن الاستخدام المنهجي والدقيق </a:t>
            </a:r>
            <a:r>
              <a:rPr lang="ar-IQ" dirty="0" err="1" smtClean="0">
                <a:solidFill>
                  <a:srgbClr val="FF0000"/>
                </a:solidFill>
              </a:rPr>
              <a:t>لليبرو</a:t>
            </a:r>
            <a:r>
              <a:rPr lang="ar-IQ" dirty="0" smtClean="0">
                <a:solidFill>
                  <a:srgbClr val="FF0000"/>
                </a:solidFill>
              </a:rPr>
              <a:t> سيؤدي إلى تشكيل استقبال الارسال مع عدد أقل من اللاعبين، "ويجب على اللاعب المستقبل التحرك بكفاءة الى الكرة في ثلاث خطوات او اقل</a:t>
            </a:r>
            <a:endParaRPr lang="ar-IQ" dirty="0">
              <a:solidFill>
                <a:srgbClr val="FF0000"/>
              </a:solidFill>
            </a:endParaRPr>
          </a:p>
        </p:txBody>
      </p:sp>
    </p:spTree>
    <p:extLst>
      <p:ext uri="{BB962C8B-B14F-4D97-AF65-F5344CB8AC3E}">
        <p14:creationId xmlns:p14="http://schemas.microsoft.com/office/powerpoint/2010/main" val="399846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346050"/>
          </a:xfrm>
        </p:spPr>
        <p:txBody>
          <a:bodyPr>
            <a:normAutofit fontScale="90000"/>
          </a:bodyPr>
          <a:lstStyle/>
          <a:p>
            <a:endParaRPr lang="ar-IQ" dirty="0"/>
          </a:p>
        </p:txBody>
      </p:sp>
      <p:sp>
        <p:nvSpPr>
          <p:cNvPr id="3" name="عنصر نائب للمحتوى 2"/>
          <p:cNvSpPr>
            <a:spLocks noGrp="1"/>
          </p:cNvSpPr>
          <p:nvPr>
            <p:ph idx="1"/>
          </p:nvPr>
        </p:nvSpPr>
        <p:spPr>
          <a:xfrm>
            <a:off x="457200" y="764704"/>
            <a:ext cx="8229600" cy="5361459"/>
          </a:xfrm>
        </p:spPr>
        <p:txBody>
          <a:bodyPr>
            <a:normAutofit lnSpcReduction="10000"/>
          </a:bodyPr>
          <a:lstStyle/>
          <a:p>
            <a:r>
              <a:rPr lang="ar-IQ" dirty="0" smtClean="0">
                <a:solidFill>
                  <a:srgbClr val="FF0000"/>
                </a:solidFill>
              </a:rPr>
              <a:t>ان مفتاح النجاح  لمهارة استقبال الارسال هو الدخول في الوضع الثابت للجسم قبل وصول كرة الخصم وكلما كان اللاعب اكثر ثبات كلما ساعد اللاعب في تحقيق الغرض من المهارة. وبما ان هناك ارتباط بين مهارة الاستقبال ونوعية الارسال ، لذا يتوجب على جميع اللاعبين ان يكون لديهم معرفة مسبقة بنوع الارسال، الذي سيستخدم من قبل الفريق المنافس لكي يستطيع اللاعبين التحرك بشكل سريع وايصال الكرة الى اللاعب المعد بدقة عالية.</a:t>
            </a:r>
          </a:p>
          <a:p>
            <a:r>
              <a:rPr lang="ar-IQ" dirty="0" smtClean="0">
                <a:solidFill>
                  <a:srgbClr val="FF0000"/>
                </a:solidFill>
              </a:rPr>
              <a:t> وهناك نوعين من الاستقبال هما :</a:t>
            </a:r>
          </a:p>
          <a:p>
            <a:r>
              <a:rPr lang="ar-IQ" dirty="0" smtClean="0">
                <a:solidFill>
                  <a:srgbClr val="FF0000"/>
                </a:solidFill>
              </a:rPr>
              <a:t>- استقبال الارسال من الاسفل بالذراعين</a:t>
            </a:r>
          </a:p>
          <a:p>
            <a:r>
              <a:rPr lang="ar-IQ" dirty="0" smtClean="0">
                <a:solidFill>
                  <a:srgbClr val="FF0000"/>
                </a:solidFill>
              </a:rPr>
              <a:t>- استقبال الارسال من الاعلى باليدين</a:t>
            </a:r>
          </a:p>
          <a:p>
            <a:endParaRPr lang="ar-IQ" dirty="0"/>
          </a:p>
        </p:txBody>
      </p:sp>
    </p:spTree>
    <p:extLst>
      <p:ext uri="{BB962C8B-B14F-4D97-AF65-F5344CB8AC3E}">
        <p14:creationId xmlns:p14="http://schemas.microsoft.com/office/powerpoint/2010/main" val="3171630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628800"/>
          </a:xfrm>
        </p:spPr>
        <p:txBody>
          <a:bodyPr>
            <a:normAutofit fontScale="90000"/>
          </a:bodyPr>
          <a:lstStyle/>
          <a:p>
            <a:r>
              <a:rPr lang="ar-IQ" sz="4000" dirty="0" smtClean="0">
                <a:solidFill>
                  <a:srgbClr val="FF0000"/>
                </a:solidFill>
              </a:rPr>
              <a:t>طريقة الاداء الفني لمهارة استقبال الارسال بالذراعين من الاسفل.</a:t>
            </a:r>
            <a:r>
              <a:rPr lang="ar-IQ" dirty="0" smtClean="0"/>
              <a:t/>
            </a:r>
            <a:br>
              <a:rPr lang="ar-IQ" dirty="0" smtClean="0"/>
            </a:br>
            <a:endParaRPr lang="ar-IQ" dirty="0"/>
          </a:p>
        </p:txBody>
      </p:sp>
      <p:sp>
        <p:nvSpPr>
          <p:cNvPr id="3" name="عنصر نائب للمحتوى 2"/>
          <p:cNvSpPr>
            <a:spLocks noGrp="1"/>
          </p:cNvSpPr>
          <p:nvPr>
            <p:ph idx="1"/>
          </p:nvPr>
        </p:nvSpPr>
        <p:spPr/>
        <p:txBody>
          <a:bodyPr>
            <a:normAutofit/>
          </a:bodyPr>
          <a:lstStyle/>
          <a:p>
            <a:r>
              <a:rPr lang="ar-IQ" dirty="0" smtClean="0">
                <a:solidFill>
                  <a:srgbClr val="FF0000"/>
                </a:solidFill>
              </a:rPr>
              <a:t>تقسم طريقة الاداء الفني لمهارة استقبال الارسال الى ما يأتي  </a:t>
            </a:r>
          </a:p>
          <a:p>
            <a:r>
              <a:rPr lang="ar-IQ" dirty="0" smtClean="0">
                <a:solidFill>
                  <a:srgbClr val="FF0000"/>
                </a:solidFill>
              </a:rPr>
              <a:t>1-المرحلة التمهيدية :</a:t>
            </a:r>
          </a:p>
          <a:p>
            <a:r>
              <a:rPr lang="ar-IQ" dirty="0" smtClean="0">
                <a:solidFill>
                  <a:srgbClr val="FF0000"/>
                </a:solidFill>
              </a:rPr>
              <a:t>يتحرك اللاعب في اتجاه الكرة ليأخذ وقفة الاستعداد خلف الكرة ، والقدمان أوسع من الحوض، والركبتان مثنيتان قليلاً ، والفخذان مع الساقين يشكلان زاوية قائمة ، وميل الجذع قليلاً للأمام , والرأس عمودي على الكتفين , والذراعان ممدودتان للأمام ، ويزداد انثناء الركبتين للأسفل لحظة التأهب لتسلّم الكرة .</a:t>
            </a:r>
          </a:p>
          <a:p>
            <a:endParaRPr lang="ar-IQ" dirty="0"/>
          </a:p>
        </p:txBody>
      </p:sp>
    </p:spTree>
    <p:extLst>
      <p:ext uri="{BB962C8B-B14F-4D97-AF65-F5344CB8AC3E}">
        <p14:creationId xmlns:p14="http://schemas.microsoft.com/office/powerpoint/2010/main" val="4135155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2-المرحلة الرئيسة :</a:t>
            </a:r>
            <a:br>
              <a:rPr lang="ar-IQ" dirty="0" smtClean="0"/>
            </a:br>
            <a:endParaRPr lang="ar-IQ" dirty="0"/>
          </a:p>
        </p:txBody>
      </p:sp>
      <p:sp>
        <p:nvSpPr>
          <p:cNvPr id="3" name="عنصر نائب للمحتوى 2"/>
          <p:cNvSpPr>
            <a:spLocks noGrp="1"/>
          </p:cNvSpPr>
          <p:nvPr>
            <p:ph idx="1"/>
          </p:nvPr>
        </p:nvSpPr>
        <p:spPr/>
        <p:txBody>
          <a:bodyPr>
            <a:normAutofit fontScale="92500" lnSpcReduction="20000"/>
          </a:bodyPr>
          <a:lstStyle/>
          <a:p>
            <a:r>
              <a:rPr lang="ar-IQ" sz="3500" dirty="0" smtClean="0">
                <a:solidFill>
                  <a:srgbClr val="FF0000"/>
                </a:solidFill>
              </a:rPr>
              <a:t>عند وصول الكرة لتلامس سطح الساعدين ، يبدأ اللاعب بنشر أجزاء الجسم للأعلى , فيبدأ بنشر القدمين ، فيكون البدء في الساقين ( مفصل الركبة ) ، ثم مفصل الفخذ ، والجزء العلوي من الجسم للأمام والأعلى , ثم تتحرك الذراعان منتشرتين من مفصل الكتفين بدون اشتراكهما الفعلي ، وذلك في أثناء فرد الجذع ، وتحدد مقدار المسافة بين الذراعين والجذع ( الجزء العلوي من الجسم ) في لحظة تسلم الكرة على بُعد اللاعب من الشبكة ، فكلما كان اللاعب قريباً من الشبكة ، زاد ارتفاع الذراعين للأعلى , مس الكرة بأكبر سطح ممكن للساعدين ، ويعتمد نشر أجزاء الجسم على قوة واتجاه المسافة المراد تمرير وتوجيه الكرة إليها</a:t>
            </a:r>
          </a:p>
          <a:p>
            <a:endParaRPr lang="ar-IQ" dirty="0"/>
          </a:p>
        </p:txBody>
      </p:sp>
    </p:spTree>
    <p:extLst>
      <p:ext uri="{BB962C8B-B14F-4D97-AF65-F5344CB8AC3E}">
        <p14:creationId xmlns:p14="http://schemas.microsoft.com/office/powerpoint/2010/main" val="16702986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542</Words>
  <Application>Microsoft Office PowerPoint</Application>
  <PresentationFormat>عرض على الشاشة (3:4)‏</PresentationFormat>
  <Paragraphs>14</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مهارة استقبال الارسال :                                Receiving Serves </vt:lpstr>
      <vt:lpstr>عرض تقديمي في PowerPoint</vt:lpstr>
      <vt:lpstr>عرض تقديمي في PowerPoint</vt:lpstr>
      <vt:lpstr>عرض تقديمي في PowerPoint</vt:lpstr>
      <vt:lpstr>طريقة الاداء الفني لمهارة استقبال الارسال بالذراعين من الاسفل. </vt:lpstr>
      <vt:lpstr>2-المرحلة الرئيسة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مهارة استقبال الارسال :                                Receiving Serves </dc:title>
  <dc:creator>Basrah</dc:creator>
  <cp:lastModifiedBy>Basrah</cp:lastModifiedBy>
  <cp:revision>1</cp:revision>
  <dcterms:created xsi:type="dcterms:W3CDTF">2019-02-06T19:19:52Z</dcterms:created>
  <dcterms:modified xsi:type="dcterms:W3CDTF">2019-02-06T19:26:31Z</dcterms:modified>
</cp:coreProperties>
</file>